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319" r:id="rId2"/>
    <p:sldId id="321" r:id="rId3"/>
    <p:sldId id="323" r:id="rId4"/>
    <p:sldId id="324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9" r:id="rId15"/>
    <p:sldId id="340" r:id="rId16"/>
    <p:sldId id="341" r:id="rId17"/>
    <p:sldId id="342" r:id="rId18"/>
    <p:sldId id="381" r:id="rId19"/>
    <p:sldId id="382" r:id="rId20"/>
    <p:sldId id="343" r:id="rId21"/>
    <p:sldId id="344" r:id="rId22"/>
    <p:sldId id="345" r:id="rId23"/>
    <p:sldId id="346" r:id="rId24"/>
    <p:sldId id="347" r:id="rId25"/>
    <p:sldId id="349" r:id="rId26"/>
    <p:sldId id="380" r:id="rId27"/>
    <p:sldId id="368" r:id="rId28"/>
    <p:sldId id="369" r:id="rId29"/>
    <p:sldId id="375" r:id="rId30"/>
    <p:sldId id="378" r:id="rId31"/>
    <p:sldId id="379" r:id="rId32"/>
    <p:sldId id="376" r:id="rId33"/>
    <p:sldId id="37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2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d.godsey\AppData\Roaming\Microsoft\Excel\07-08%20OKT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0"/>
  <c:chart>
    <c:autoTitleDeleted val="1"/>
    <c:plotArea>
      <c:layout/>
      <c:barChart>
        <c:barDir val="col"/>
        <c:grouping val="clustered"/>
        <c:ser>
          <c:idx val="0"/>
          <c:order val="0"/>
          <c:tx>
            <c:v>Yield</c:v>
          </c:tx>
          <c:cat>
            <c:strRef>
              <c:f>Sheet1!$A$4:$A$10</c:f>
              <c:strCache>
                <c:ptCount val="7"/>
                <c:pt idx="0">
                  <c:v>Wichita</c:v>
                </c:pt>
                <c:pt idx="1">
                  <c:v>Summer</c:v>
                </c:pt>
                <c:pt idx="2">
                  <c:v>Virginia</c:v>
                </c:pt>
                <c:pt idx="3">
                  <c:v>KS-7436</c:v>
                </c:pt>
                <c:pt idx="4">
                  <c:v>DKW 13-86 RR</c:v>
                </c:pt>
                <c:pt idx="5">
                  <c:v>Plainsman</c:v>
                </c:pt>
                <c:pt idx="6">
                  <c:v>DKW 13-62 RR§</c:v>
                </c:pt>
              </c:strCache>
            </c:strRef>
          </c:cat>
          <c:val>
            <c:numRef>
              <c:f>Sheet1!$E$4:$E$10</c:f>
              <c:numCache>
                <c:formatCode>General</c:formatCode>
                <c:ptCount val="7"/>
                <c:pt idx="0">
                  <c:v>1653</c:v>
                </c:pt>
                <c:pt idx="1">
                  <c:v>1461</c:v>
                </c:pt>
                <c:pt idx="2">
                  <c:v>1391</c:v>
                </c:pt>
                <c:pt idx="3">
                  <c:v>1267</c:v>
                </c:pt>
                <c:pt idx="4">
                  <c:v>964</c:v>
                </c:pt>
                <c:pt idx="5">
                  <c:v>907</c:v>
                </c:pt>
                <c:pt idx="6">
                  <c:v>705</c:v>
                </c:pt>
              </c:numCache>
            </c:numRef>
          </c:val>
        </c:ser>
        <c:axId val="69470080"/>
        <c:axId val="69517312"/>
      </c:barChart>
      <c:catAx>
        <c:axId val="69470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Variety</a:t>
                </a:r>
              </a:p>
            </c:rich>
          </c:tx>
          <c:layout/>
        </c:title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69517312"/>
        <c:crosses val="autoZero"/>
        <c:auto val="1"/>
        <c:lblAlgn val="ctr"/>
        <c:lblOffset val="100"/>
      </c:catAx>
      <c:valAx>
        <c:axId val="695173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(lb/ac)</a:t>
                </a:r>
              </a:p>
            </c:rich>
          </c:tx>
          <c:layout/>
        </c:title>
        <c:numFmt formatCode="General" sourceLinked="1"/>
        <c:tickLblPos val="nextTo"/>
        <c:crossAx val="69470080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hart>
    <c:autoTitleDeleted val="1"/>
    <c:plotArea>
      <c:layout/>
      <c:barChart>
        <c:barDir val="col"/>
        <c:grouping val="clustered"/>
        <c:ser>
          <c:idx val="0"/>
          <c:order val="0"/>
          <c:tx>
            <c:v>Yield</c:v>
          </c:tx>
          <c:cat>
            <c:strRef>
              <c:f>Sheet1!$A$24:$A$39</c:f>
              <c:strCache>
                <c:ptCount val="16"/>
                <c:pt idx="0">
                  <c:v>Baldur</c:v>
                </c:pt>
                <c:pt idx="1">
                  <c:v>TCI.06.F1</c:v>
                </c:pt>
                <c:pt idx="2">
                  <c:v>SW023181</c:v>
                </c:pt>
                <c:pt idx="3">
                  <c:v>KS3074</c:v>
                </c:pt>
                <c:pt idx="4">
                  <c:v>KS9135</c:v>
                </c:pt>
                <c:pt idx="5">
                  <c:v>TCI.06.M4</c:v>
                </c:pt>
                <c:pt idx="6">
                  <c:v>TCI.06.F2</c:v>
                </c:pt>
                <c:pt idx="7">
                  <c:v>Virginia</c:v>
                </c:pt>
                <c:pt idx="8">
                  <c:v>SW023173</c:v>
                </c:pt>
                <c:pt idx="9">
                  <c:v>Sumner</c:v>
                </c:pt>
                <c:pt idx="10">
                  <c:v>Wichita</c:v>
                </c:pt>
                <c:pt idx="11">
                  <c:v>EXP3269</c:v>
                </c:pt>
                <c:pt idx="12">
                  <c:v>SW023344</c:v>
                </c:pt>
                <c:pt idx="13">
                  <c:v>DKW13-86RR</c:v>
                </c:pt>
                <c:pt idx="14">
                  <c:v>DKW13-62RR</c:v>
                </c:pt>
                <c:pt idx="15">
                  <c:v>TCI.06.M2</c:v>
                </c:pt>
              </c:strCache>
            </c:strRef>
          </c:cat>
          <c:val>
            <c:numRef>
              <c:f>Sheet1!$H$24:$H$39</c:f>
              <c:numCache>
                <c:formatCode>0</c:formatCode>
                <c:ptCount val="16"/>
                <c:pt idx="0">
                  <c:v>4081.2</c:v>
                </c:pt>
                <c:pt idx="1">
                  <c:v>3938.8</c:v>
                </c:pt>
                <c:pt idx="2">
                  <c:v>3770.6</c:v>
                </c:pt>
                <c:pt idx="3">
                  <c:v>3651.6</c:v>
                </c:pt>
                <c:pt idx="4">
                  <c:v>3625.2</c:v>
                </c:pt>
                <c:pt idx="5">
                  <c:v>3615</c:v>
                </c:pt>
                <c:pt idx="6">
                  <c:v>3590</c:v>
                </c:pt>
                <c:pt idx="7">
                  <c:v>3586</c:v>
                </c:pt>
                <c:pt idx="8">
                  <c:v>3548.4</c:v>
                </c:pt>
                <c:pt idx="9">
                  <c:v>3542.4</c:v>
                </c:pt>
                <c:pt idx="10">
                  <c:v>3374.6</c:v>
                </c:pt>
                <c:pt idx="11">
                  <c:v>3339.2</c:v>
                </c:pt>
                <c:pt idx="12">
                  <c:v>3242.8</c:v>
                </c:pt>
                <c:pt idx="13">
                  <c:v>3098.4</c:v>
                </c:pt>
                <c:pt idx="14">
                  <c:v>2911.6</c:v>
                </c:pt>
                <c:pt idx="15">
                  <c:v>2866.4</c:v>
                </c:pt>
              </c:numCache>
            </c:numRef>
          </c:val>
        </c:ser>
        <c:axId val="52369664"/>
        <c:axId val="52384128"/>
      </c:barChart>
      <c:catAx>
        <c:axId val="52369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Variety</a:t>
                </a:r>
              </a:p>
            </c:rich>
          </c:tx>
          <c:layout/>
        </c:title>
        <c:tickLblPos val="nextTo"/>
        <c:txPr>
          <a:bodyPr rot="-2700000"/>
          <a:lstStyle/>
          <a:p>
            <a:pPr>
              <a:defRPr sz="1400"/>
            </a:pPr>
            <a:endParaRPr lang="en-US"/>
          </a:p>
        </c:txPr>
        <c:crossAx val="52384128"/>
        <c:crosses val="autoZero"/>
        <c:auto val="1"/>
        <c:lblAlgn val="ctr"/>
        <c:lblOffset val="100"/>
      </c:catAx>
      <c:valAx>
        <c:axId val="52384128"/>
        <c:scaling>
          <c:orientation val="minMax"/>
          <c:min val="26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(lb/ac)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369664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0"/>
  <c:chart>
    <c:autoTitleDeleted val="1"/>
    <c:plotArea>
      <c:layout/>
      <c:barChart>
        <c:barDir val="col"/>
        <c:grouping val="clustered"/>
        <c:ser>
          <c:idx val="0"/>
          <c:order val="0"/>
          <c:tx>
            <c:v>Yield</c:v>
          </c:tx>
          <c:cat>
            <c:strRef>
              <c:f>'OSU Sum'!$A$4:$A$26</c:f>
              <c:strCache>
                <c:ptCount val="23"/>
                <c:pt idx="0">
                  <c:v>Sitro</c:v>
                </c:pt>
                <c:pt idx="1">
                  <c:v>CWH081</c:v>
                </c:pt>
                <c:pt idx="2">
                  <c:v>Kronos</c:v>
                </c:pt>
                <c:pt idx="3">
                  <c:v>CWH116</c:v>
                </c:pt>
                <c:pt idx="4">
                  <c:v>Hornet</c:v>
                </c:pt>
                <c:pt idx="5">
                  <c:v>KS3074</c:v>
                </c:pt>
                <c:pt idx="6">
                  <c:v>CWH631</c:v>
                </c:pt>
                <c:pt idx="7">
                  <c:v>CWH633</c:v>
                </c:pt>
                <c:pt idx="8">
                  <c:v>KS3077</c:v>
                </c:pt>
                <c:pt idx="9">
                  <c:v>CWH111</c:v>
                </c:pt>
                <c:pt idx="10">
                  <c:v>CWH630</c:v>
                </c:pt>
                <c:pt idx="11">
                  <c:v>Baldur</c:v>
                </c:pt>
                <c:pt idx="12">
                  <c:v>Sumner</c:v>
                </c:pt>
                <c:pt idx="13">
                  <c:v>CWH688</c:v>
                </c:pt>
                <c:pt idx="14">
                  <c:v>CWH095</c:v>
                </c:pt>
                <c:pt idx="15">
                  <c:v>KS9135</c:v>
                </c:pt>
                <c:pt idx="16">
                  <c:v>HyClass107W</c:v>
                </c:pt>
                <c:pt idx="17">
                  <c:v>Wichita</c:v>
                </c:pt>
                <c:pt idx="18">
                  <c:v>CWH687</c:v>
                </c:pt>
                <c:pt idx="19">
                  <c:v>CWH632</c:v>
                </c:pt>
                <c:pt idx="20">
                  <c:v>CWH686</c:v>
                </c:pt>
                <c:pt idx="21">
                  <c:v>KS7436</c:v>
                </c:pt>
                <c:pt idx="22">
                  <c:v>DKW13-69</c:v>
                </c:pt>
              </c:strCache>
            </c:strRef>
          </c:cat>
          <c:val>
            <c:numRef>
              <c:f>'OSU Sum'!$E$4:$E$26</c:f>
              <c:numCache>
                <c:formatCode>0</c:formatCode>
                <c:ptCount val="23"/>
                <c:pt idx="0">
                  <c:v>3075.36</c:v>
                </c:pt>
                <c:pt idx="1">
                  <c:v>2752.9700000000003</c:v>
                </c:pt>
                <c:pt idx="2">
                  <c:v>2682.07</c:v>
                </c:pt>
                <c:pt idx="3">
                  <c:v>2630.52</c:v>
                </c:pt>
                <c:pt idx="4">
                  <c:v>2607.3500000000004</c:v>
                </c:pt>
                <c:pt idx="5">
                  <c:v>2572.17</c:v>
                </c:pt>
                <c:pt idx="6">
                  <c:v>2552.9299999999998</c:v>
                </c:pt>
                <c:pt idx="7">
                  <c:v>2519.13</c:v>
                </c:pt>
                <c:pt idx="8">
                  <c:v>2475.79</c:v>
                </c:pt>
                <c:pt idx="9">
                  <c:v>2427.4499999999998</c:v>
                </c:pt>
                <c:pt idx="10">
                  <c:v>2380.77</c:v>
                </c:pt>
                <c:pt idx="11">
                  <c:v>2361.2799999999997</c:v>
                </c:pt>
                <c:pt idx="12">
                  <c:v>2276.62</c:v>
                </c:pt>
                <c:pt idx="13">
                  <c:v>2261.36</c:v>
                </c:pt>
                <c:pt idx="14">
                  <c:v>2245.0700000000002</c:v>
                </c:pt>
                <c:pt idx="15">
                  <c:v>2204.75</c:v>
                </c:pt>
                <c:pt idx="16">
                  <c:v>2153.79</c:v>
                </c:pt>
                <c:pt idx="17">
                  <c:v>2147.96</c:v>
                </c:pt>
                <c:pt idx="18">
                  <c:v>2128.4899999999998</c:v>
                </c:pt>
                <c:pt idx="19">
                  <c:v>2095.8000000000002</c:v>
                </c:pt>
                <c:pt idx="20">
                  <c:v>1890.74</c:v>
                </c:pt>
                <c:pt idx="21">
                  <c:v>1851.75</c:v>
                </c:pt>
                <c:pt idx="22">
                  <c:v>1614.9</c:v>
                </c:pt>
              </c:numCache>
            </c:numRef>
          </c:val>
        </c:ser>
        <c:axId val="52400512"/>
        <c:axId val="52402432"/>
      </c:barChart>
      <c:catAx>
        <c:axId val="52400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Variety</a:t>
                </a:r>
              </a:p>
            </c:rich>
          </c:tx>
          <c:layout/>
        </c:title>
        <c:numFmt formatCode="General" sourceLinked="1"/>
        <c:tickLblPos val="nextTo"/>
        <c:txPr>
          <a:bodyPr rot="-2700000"/>
          <a:lstStyle/>
          <a:p>
            <a:pPr>
              <a:defRPr sz="1050"/>
            </a:pPr>
            <a:endParaRPr lang="en-US"/>
          </a:p>
        </c:txPr>
        <c:crossAx val="52402432"/>
        <c:crosses val="autoZero"/>
        <c:auto val="1"/>
        <c:lblAlgn val="ctr"/>
        <c:lblOffset val="100"/>
      </c:catAx>
      <c:valAx>
        <c:axId val="52402432"/>
        <c:scaling>
          <c:orientation val="minMax"/>
          <c:min val="16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(lb/ac)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2400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C4E1D9E-0D4B-462D-BE2E-9A07BC612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14D52-1B91-4276-9C88-CAAC4848E7C7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5785BE2-8963-46E2-A66C-5C3E04F6E4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959545-B03D-4F30-915C-63CA6D98CC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8596ED-02D8-4E43-B761-65FDC1543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B5B37-86B3-47F2-B022-8080A1D94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42D8-F1A8-4C79-8681-DBC5B9316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47CC6-6ED6-48D4-9D5D-FFC7B6FE9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65CB83-E5FF-40C5-83D9-B8602E8AF5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A78334-BCA6-4012-AF08-AD0ACF31CE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B3C6D2-C6AD-4CFE-BDCC-81AB14C601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328977-6725-4F02-BED0-104A8883F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9F7F02-AD4C-46C1-8E48-8EB0E2AA14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2BE75A-633A-4FD4-81E3-1FAC8F815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917733-66E0-47C1-945C-5C93BCB5ED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984DF46-0152-4A86-8165-A74C1A49BA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1ECB1A2-8CDC-47C5-82C7-FE8703500D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utch s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Canola Production</a:t>
            </a:r>
          </a:p>
        </p:txBody>
      </p:sp>
      <p:sp>
        <p:nvSpPr>
          <p:cNvPr id="5124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812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Chad Godsey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Cropping System Specialist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Oilseed Workshop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Dec. 11, 2008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Ripening/Maturity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800600" cy="47593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/>
              <a:t>Canola has a narrow harvest </a:t>
            </a:r>
            <a:r>
              <a:rPr lang="en-US" sz="2800" dirty="0" smtClean="0"/>
              <a:t>window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After 7 days </a:t>
            </a:r>
            <a:r>
              <a:rPr lang="en-US" sz="2800" dirty="0" smtClean="0"/>
              <a:t>dramatically </a:t>
            </a:r>
            <a:r>
              <a:rPr lang="en-US" sz="2800" dirty="0" smtClean="0"/>
              <a:t>increase the risk of pre-harvest </a:t>
            </a:r>
            <a:r>
              <a:rPr lang="en-US" sz="2800" dirty="0" smtClean="0"/>
              <a:t>shattering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Physiological maturity reached at 40% </a:t>
            </a:r>
            <a:r>
              <a:rPr lang="en-US" sz="2800" dirty="0" smtClean="0"/>
              <a:t>moisture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Grain loses moisture at a rate of 2-3% per day</a:t>
            </a:r>
          </a:p>
        </p:txBody>
      </p:sp>
      <p:pic>
        <p:nvPicPr>
          <p:cNvPr id="16388" name="Picture 4" descr="mature_1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1447800"/>
            <a:ext cx="3152775" cy="4530725"/>
          </a:xfrm>
          <a:noFill/>
          <a:ln>
            <a:solidFill>
              <a:schemeClr val="tx1"/>
            </a:solidFill>
          </a:ln>
        </p:spPr>
      </p:pic>
      <p:pic>
        <p:nvPicPr>
          <p:cNvPr id="16389" name="Picture 6" descr="Extension2_Tran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10017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algn="just" eaLnBrk="1" hangingPunct="1"/>
            <a:r>
              <a:rPr lang="en-US" smtClean="0"/>
              <a:t>Very critical time period</a:t>
            </a:r>
          </a:p>
          <a:p>
            <a:pPr algn="just" eaLnBrk="1" hangingPunct="1"/>
            <a:r>
              <a:rPr lang="en-US" smtClean="0"/>
              <a:t>Several factors affect establishment</a:t>
            </a:r>
          </a:p>
          <a:p>
            <a:pPr lvl="1" algn="just" eaLnBrk="1" hangingPunct="1"/>
            <a:r>
              <a:rPr lang="en-US" smtClean="0"/>
              <a:t>Lack of soil moisture</a:t>
            </a:r>
          </a:p>
          <a:p>
            <a:pPr lvl="1" algn="just" eaLnBrk="1" hangingPunct="1"/>
            <a:r>
              <a:rPr lang="en-US" smtClean="0"/>
              <a:t>Soil compaction</a:t>
            </a:r>
          </a:p>
          <a:p>
            <a:pPr lvl="1" algn="just" eaLnBrk="1" hangingPunct="1"/>
            <a:r>
              <a:rPr lang="en-US" smtClean="0"/>
              <a:t>Water-logged soils</a:t>
            </a:r>
          </a:p>
          <a:p>
            <a:pPr lvl="1" algn="just" eaLnBrk="1" hangingPunct="1"/>
            <a:r>
              <a:rPr lang="en-US" smtClean="0"/>
              <a:t>Crusting</a:t>
            </a:r>
          </a:p>
          <a:p>
            <a:pPr lvl="1" algn="just" eaLnBrk="1" hangingPunct="1"/>
            <a:r>
              <a:rPr lang="en-US" smtClean="0"/>
              <a:t>Deep furrows </a:t>
            </a:r>
          </a:p>
          <a:p>
            <a:pPr lvl="1" algn="just" eaLnBrk="1" hangingPunct="1"/>
            <a:r>
              <a:rPr lang="en-US" smtClean="0"/>
              <a:t>Crop residue</a:t>
            </a:r>
          </a:p>
          <a:p>
            <a:pPr algn="just" eaLnBrk="1" hangingPunct="1"/>
            <a:endParaRPr lang="en-US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Seedling Establishment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Fine, medium-textured soils that do not pond</a:t>
            </a:r>
          </a:p>
          <a:p>
            <a:pPr algn="just" eaLnBrk="1" hangingPunct="1"/>
            <a:r>
              <a:rPr lang="en-US" dirty="0" smtClean="0"/>
              <a:t>Moist, firm seedbed for optimal seed-to-soil contact </a:t>
            </a:r>
          </a:p>
          <a:p>
            <a:pPr algn="just" eaLnBrk="1" hangingPunct="1"/>
            <a:r>
              <a:rPr lang="en-US" dirty="0" smtClean="0"/>
              <a:t>Plant at 1/2” - 1” depth</a:t>
            </a:r>
          </a:p>
          <a:p>
            <a:pPr algn="just" eaLnBrk="1" hangingPunct="1"/>
            <a:r>
              <a:rPr lang="en-US" dirty="0" smtClean="0"/>
              <a:t>Use grain drill at preferred spacing with disk openers</a:t>
            </a:r>
          </a:p>
          <a:p>
            <a:pPr algn="just" eaLnBrk="1" hangingPunct="1"/>
            <a:r>
              <a:rPr lang="en-US" dirty="0" smtClean="0"/>
              <a:t>Soil pH should be between 6.0 and 7.0; below 5.8 could limit yield</a:t>
            </a:r>
          </a:p>
          <a:p>
            <a:pPr algn="just" eaLnBrk="1" hangingPunct="1"/>
            <a:r>
              <a:rPr lang="en-US" dirty="0" smtClean="0"/>
              <a:t>Be aware of herbicide carryover!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3587"/>
          </a:xfrm>
        </p:spPr>
        <p:txBody>
          <a:bodyPr/>
          <a:lstStyle/>
          <a:p>
            <a:pPr eaLnBrk="1" hangingPunct="1"/>
            <a:r>
              <a:rPr lang="en-US" smtClean="0"/>
              <a:t>Establishment 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153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smtClean="0"/>
              <a:t>Rotational Restrictions of Commonly Used Herbicides</a:t>
            </a:r>
          </a:p>
        </p:txBody>
      </p:sp>
      <p:graphicFrame>
        <p:nvGraphicFramePr>
          <p:cNvPr id="102449" name="Group 49"/>
          <p:cNvGraphicFramePr>
            <a:graphicFrameLocks noGrp="1"/>
          </p:cNvGraphicFramePr>
          <p:nvPr/>
        </p:nvGraphicFramePr>
        <p:xfrm>
          <a:off x="769938" y="1219200"/>
          <a:ext cx="7734300" cy="5547360"/>
        </p:xfrm>
        <a:graphic>
          <a:graphicData uri="http://schemas.openxmlformats.org/drawingml/2006/table">
            <a:tbl>
              <a:tblPr/>
              <a:tblGrid>
                <a:gridCol w="2416175"/>
                <a:gridCol w="5318125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Herbicide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Restrictions for planting canola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pH&lt;6.5, 10 mon.; pH&gt;6.5, 18 mon.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Amber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&gt;4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Atrazine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nd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fall following application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Beyond/Raptor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Dual/Frontier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Express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 days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Finesse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 to 18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Glean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Harmony Extra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 days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Maverick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 to 14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Olympus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Field bioassay 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Osprey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</a:tr>
            </a:tbl>
          </a:graphicData>
        </a:graphic>
      </p:graphicFrame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5181600" y="646112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rgbClr val="9900CC"/>
                </a:solidFill>
              </a:rPr>
              <a:t>Trade names are used to identify products. No endorsement is intended, nor is any criticism implied of similar products not named.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Planting Tips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267200" cy="2209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Small seed can hang up in flex tubes</a:t>
            </a:r>
          </a:p>
          <a:p>
            <a:pPr eaLnBrk="1" hangingPunct="1"/>
            <a:r>
              <a:rPr lang="en-US" sz="2800" smtClean="0"/>
              <a:t>Important to keep furrow openings clean of residue!</a:t>
            </a:r>
          </a:p>
        </p:txBody>
      </p:sp>
      <p:sp>
        <p:nvSpPr>
          <p:cNvPr id="22530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413BF70-34D7-4726-BE22-D18D93364094}" type="datetime1">
              <a:rPr lang="en-US"/>
              <a:pPr/>
              <a:t>12/2/2008</a:t>
            </a:fld>
            <a:endParaRPr lang="en-US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Photos from www.canola.okstate.edu</a:t>
            </a:r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3A175D-7B6D-467D-A5F7-89CDE8E2D297}" type="slidenum">
              <a:rPr lang="en-US"/>
              <a:pPr/>
              <a:t>14</a:t>
            </a:fld>
            <a:endParaRPr lang="en-US"/>
          </a:p>
        </p:txBody>
      </p:sp>
      <p:pic>
        <p:nvPicPr>
          <p:cNvPr id="22535" name="Picture 4" descr="Planting equipment proble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3808413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6" name="Picture 5" descr="No-till wheat/canola - heavy residue behind combine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429000"/>
            <a:ext cx="38862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Seeding Rate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554288"/>
            <a:ext cx="3055938" cy="2627312"/>
          </a:xfrm>
          <a:noFill/>
          <a:ln>
            <a:solidFill>
              <a:schemeClr val="tx1"/>
            </a:solidFill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32225" y="1371600"/>
            <a:ext cx="4854575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100,000 – 125,000 </a:t>
            </a:r>
            <a:r>
              <a:rPr lang="en-US" sz="2800" dirty="0" smtClean="0"/>
              <a:t>seeds/lb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Recommend </a:t>
            </a:r>
            <a:r>
              <a:rPr lang="en-US" sz="2800" dirty="0" smtClean="0"/>
              <a:t>5 lbs/a which yields ~13 </a:t>
            </a:r>
            <a:r>
              <a:rPr lang="en-US" sz="2800" dirty="0" smtClean="0"/>
              <a:t>seedlings/ft</a:t>
            </a:r>
            <a:r>
              <a:rPr lang="en-US" sz="2800" baseline="30000" dirty="0" smtClean="0"/>
              <a:t>2</a:t>
            </a:r>
          </a:p>
          <a:p>
            <a:pPr eaLnBrk="1" hangingPunct="1">
              <a:lnSpc>
                <a:spcPct val="90000"/>
              </a:lnSpc>
            </a:pPr>
            <a:endParaRPr lang="en-US" sz="2800" baseline="300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1 seedling/ft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sufficient due to branching </a:t>
            </a:r>
            <a:r>
              <a:rPr lang="en-US" sz="2800" dirty="0" smtClean="0"/>
              <a:t>effect</a:t>
            </a:r>
          </a:p>
          <a:p>
            <a:pPr algn="just"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Plant ~6 weeks before the first killing frost</a:t>
            </a:r>
          </a:p>
          <a:p>
            <a:pPr eaLnBrk="1" hangingPunct="1">
              <a:lnSpc>
                <a:spcPct val="90000"/>
              </a:lnSpc>
            </a:pPr>
            <a:endParaRPr lang="en-US" sz="28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77200" cy="838200"/>
          </a:xfrm>
        </p:spPr>
        <p:txBody>
          <a:bodyPr/>
          <a:lstStyle/>
          <a:p>
            <a:pPr eaLnBrk="1" hangingPunct="1"/>
            <a:r>
              <a:rPr lang="en-US" smtClean="0"/>
              <a:t>Planting Dates</a:t>
            </a:r>
          </a:p>
        </p:txBody>
      </p:sp>
      <p:pic>
        <p:nvPicPr>
          <p:cNvPr id="24580" name="Picture 4" descr="planting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524000"/>
            <a:ext cx="4800600" cy="4038600"/>
          </a:xfr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371600"/>
            <a:ext cx="2743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ç"/>
            </a:pPr>
            <a:endParaRPr lang="en-US" sz="2200" smtClean="0"/>
          </a:p>
          <a:p>
            <a:pPr eaLnBrk="1" hangingPunct="1"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ç"/>
            </a:pPr>
            <a:r>
              <a:rPr lang="en-US" sz="2600" smtClean="0"/>
              <a:t>8/24 – 9/6</a:t>
            </a:r>
          </a:p>
          <a:p>
            <a:pPr eaLnBrk="1" hangingPunct="1">
              <a:lnSpc>
                <a:spcPct val="90000"/>
              </a:lnSpc>
              <a:buClr>
                <a:srgbClr val="660066"/>
              </a:buClr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ç"/>
            </a:pPr>
            <a:r>
              <a:rPr lang="en-US" sz="2600" smtClean="0"/>
              <a:t>8/28 – 9/10</a:t>
            </a:r>
          </a:p>
          <a:p>
            <a:pPr eaLnBrk="1" hangingPunct="1">
              <a:lnSpc>
                <a:spcPct val="90000"/>
              </a:lnSpc>
              <a:buClr>
                <a:srgbClr val="9966FF"/>
              </a:buClr>
              <a:buFont typeface="Wingdings" pitchFamily="2" charset="2"/>
              <a:buChar char="ç"/>
            </a:pPr>
            <a:endParaRPr lang="en-US" sz="2600" smtClean="0"/>
          </a:p>
          <a:p>
            <a:pPr eaLnBrk="1" hangingPunct="1">
              <a:lnSpc>
                <a:spcPct val="90000"/>
              </a:lnSpc>
              <a:buClr>
                <a:srgbClr val="9966FF"/>
              </a:buClr>
              <a:buFont typeface="Wingdings" pitchFamily="2" charset="2"/>
              <a:buChar char="ç"/>
            </a:pPr>
            <a:r>
              <a:rPr lang="en-US" sz="2600" smtClean="0"/>
              <a:t>9/7 – 9/20</a:t>
            </a:r>
          </a:p>
          <a:p>
            <a:pPr eaLnBrk="1" hangingPunct="1">
              <a:lnSpc>
                <a:spcPct val="90000"/>
              </a:lnSpc>
              <a:buClr>
                <a:srgbClr val="9999FF"/>
              </a:buClr>
              <a:buFont typeface="Wingdings" pitchFamily="2" charset="2"/>
              <a:buChar char="ç"/>
            </a:pPr>
            <a:r>
              <a:rPr lang="en-US" sz="2600" smtClean="0"/>
              <a:t>9/15 – 9/25</a:t>
            </a:r>
          </a:p>
          <a:p>
            <a:pPr eaLnBrk="1" hangingPunct="1">
              <a:lnSpc>
                <a:spcPct val="90000"/>
              </a:lnSpc>
              <a:buClr>
                <a:srgbClr val="0099FF"/>
              </a:buClr>
              <a:buFont typeface="Wingdings" pitchFamily="2" charset="2"/>
              <a:buChar char="ç"/>
            </a:pPr>
            <a:r>
              <a:rPr lang="en-US" sz="2600" smtClean="0"/>
              <a:t>9/20 – 10/5</a:t>
            </a:r>
          </a:p>
          <a:p>
            <a:pPr eaLnBrk="1" hangingPunct="1">
              <a:lnSpc>
                <a:spcPct val="90000"/>
              </a:lnSpc>
              <a:buClr>
                <a:srgbClr val="9966FF"/>
              </a:buClr>
              <a:buFont typeface="Wingdings" pitchFamily="2" charset="2"/>
              <a:buChar char="ç"/>
            </a:pPr>
            <a:endParaRPr lang="en-US" sz="2600" smtClean="0"/>
          </a:p>
          <a:p>
            <a:pPr eaLnBrk="1" hangingPunct="1">
              <a:lnSpc>
                <a:spcPct val="90000"/>
              </a:lnSpc>
              <a:buClr>
                <a:srgbClr val="66FFFF"/>
              </a:buClr>
              <a:buFont typeface="Wingdings" pitchFamily="2" charset="2"/>
              <a:buChar char="ç"/>
            </a:pPr>
            <a:r>
              <a:rPr lang="en-US" sz="2600" smtClean="0"/>
              <a:t>9/25 – 10/5</a:t>
            </a:r>
          </a:p>
          <a:p>
            <a:pPr eaLnBrk="1" hangingPunct="1">
              <a:lnSpc>
                <a:spcPct val="90000"/>
              </a:lnSpc>
              <a:buClr>
                <a:srgbClr val="9966FF"/>
              </a:buClr>
              <a:buFont typeface="Wingdings" pitchFamily="2" charset="2"/>
              <a:buNone/>
            </a:pPr>
            <a:endParaRPr lang="en-US" sz="2200" smtClean="0"/>
          </a:p>
          <a:p>
            <a:pPr eaLnBrk="1" hangingPunct="1">
              <a:lnSpc>
                <a:spcPct val="90000"/>
              </a:lnSpc>
              <a:buClr>
                <a:srgbClr val="660066"/>
              </a:buClr>
              <a:buFont typeface="Wingdings" pitchFamily="2" charset="2"/>
              <a:buNone/>
            </a:pP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dirty="0" smtClean="0"/>
              <a:t>Too much fall growth results in reduced moisture availability and a high growing </a:t>
            </a:r>
            <a:r>
              <a:rPr lang="en-US" dirty="0" smtClean="0"/>
              <a:t>point</a:t>
            </a: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dirty="0" smtClean="0"/>
              <a:t>Too little fall growth results in low CHO reserves and a high risk of winter </a:t>
            </a:r>
            <a:r>
              <a:rPr lang="en-US" dirty="0" smtClean="0"/>
              <a:t>kill</a:t>
            </a: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dirty="0" smtClean="0"/>
              <a:t>Increase seeding rate by 1 lb/week for each week beyond the optimum planting date and vice versa</a:t>
            </a: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dirty="0" smtClean="0"/>
              <a:t>No-till issues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Improving Fall/Spring Stands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715" y="682170"/>
          <a:ext cx="8926284" cy="4281714"/>
        </p:xfrm>
        <a:graphic>
          <a:graphicData uri="http://schemas.openxmlformats.org/drawingml/2006/table">
            <a:tbl>
              <a:tblPr/>
              <a:tblGrid>
                <a:gridCol w="2060936"/>
                <a:gridCol w="973198"/>
                <a:gridCol w="1066154"/>
                <a:gridCol w="1275781"/>
                <a:gridCol w="246462"/>
                <a:gridCol w="972251"/>
                <a:gridCol w="1066154"/>
                <a:gridCol w="1265348"/>
              </a:tblGrid>
              <a:tr h="391620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Final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fall stands and winter survival for Noble County, Oklahoma locations.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620"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Site 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Site B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41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Treatments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Final Fall Stands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Winter Survival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Decrease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Final Fall Stands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Winter Survival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Decrease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15"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- - - plants/ft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- - -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- - - % - - -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- - - plants/ft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- - -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- - - % - - -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1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Conventional Till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1.7bc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1.7b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0.0a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4.9b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4.1b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0.17a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NT Burn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1.5c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1.2b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0.2a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3.4b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2.8bc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0.17a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NT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1.0a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0.8b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0.2a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3.5b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2.6bc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0.24a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NT - 2x Residue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2.6bc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1.4b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0.5a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2.7b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0.9c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0.67a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NT No Residue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4.2a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3.9a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0.1a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8.8a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6.3a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0.28a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6743" y="3846286"/>
            <a:ext cx="8694057" cy="362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971" y="4274458"/>
            <a:ext cx="8694057" cy="362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9315" y="507995"/>
          <a:ext cx="8447313" cy="4389120"/>
        </p:xfrm>
        <a:graphic>
          <a:graphicData uri="http://schemas.openxmlformats.org/drawingml/2006/table">
            <a:tbl>
              <a:tblPr/>
              <a:tblGrid>
                <a:gridCol w="1713752"/>
                <a:gridCol w="1475356"/>
                <a:gridCol w="1237749"/>
                <a:gridCol w="983381"/>
                <a:gridCol w="860924"/>
                <a:gridCol w="1021954"/>
                <a:gridCol w="1154197"/>
              </a:tblGrid>
              <a:tr h="331190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Average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winter canola grain yield at Lake Carl Blackwell in 2008.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3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Treatment No.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Seeder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Spacing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Residue Management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Tillage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Yield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90">
                <a:tc>
                  <a:txBody>
                    <a:bodyPr/>
                    <a:lstStyle/>
                    <a:p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lb/ac 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endParaRPr lang="en-US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Drill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7.5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coulter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no till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1766</a:t>
                      </a:r>
                      <a:endParaRPr lang="en-US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Drill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7.5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none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no till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1920</a:t>
                      </a:r>
                      <a:endParaRPr lang="en-US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Drill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7.5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none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tilled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1828</a:t>
                      </a:r>
                      <a:endParaRPr lang="en-US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Drill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coulter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no till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2101</a:t>
                      </a:r>
                      <a:endParaRPr lang="en-US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Drill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none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no till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en-US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Planter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none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no till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2889</a:t>
                      </a:r>
                      <a:endParaRPr lang="en-US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Planter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row cleaner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no till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2490</a:t>
                      </a:r>
                      <a:endParaRPr lang="en-US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3700" dirty="0" smtClean="0"/>
              <a:t>Why canola</a:t>
            </a:r>
          </a:p>
          <a:p>
            <a:pPr eaLnBrk="1" hangingPunct="1"/>
            <a:endParaRPr lang="en-US" sz="3700" dirty="0" smtClean="0"/>
          </a:p>
          <a:p>
            <a:pPr eaLnBrk="1" hangingPunct="1"/>
            <a:r>
              <a:rPr lang="en-US" sz="3700" dirty="0" smtClean="0"/>
              <a:t>Growth Habit</a:t>
            </a:r>
          </a:p>
          <a:p>
            <a:pPr eaLnBrk="1" hangingPunct="1"/>
            <a:endParaRPr lang="en-US" sz="3700" dirty="0" smtClean="0"/>
          </a:p>
          <a:p>
            <a:pPr eaLnBrk="1" hangingPunct="1"/>
            <a:r>
              <a:rPr lang="en-US" sz="3700" dirty="0" smtClean="0"/>
              <a:t>Agronomics</a:t>
            </a:r>
          </a:p>
          <a:p>
            <a:pPr eaLnBrk="1" hangingPunct="1"/>
            <a:endParaRPr lang="en-US" sz="3700" dirty="0" smtClean="0"/>
          </a:p>
          <a:p>
            <a:pPr eaLnBrk="1" hangingPunct="1"/>
            <a:r>
              <a:rPr lang="en-US" sz="3700" dirty="0" smtClean="0"/>
              <a:t>Pest Management</a:t>
            </a:r>
          </a:p>
          <a:p>
            <a:pPr eaLnBrk="1" hangingPunct="1"/>
            <a:endParaRPr lang="en-US" sz="3700" dirty="0" smtClean="0"/>
          </a:p>
          <a:p>
            <a:pPr eaLnBrk="1" hangingPunct="1"/>
            <a:r>
              <a:rPr lang="en-US" sz="3700" dirty="0" smtClean="0"/>
              <a:t>Harvest and Storage</a:t>
            </a:r>
          </a:p>
          <a:p>
            <a:pPr eaLnBrk="1" hangingPunct="1"/>
            <a:endParaRPr lang="en-US" sz="3700" dirty="0" smtClean="0"/>
          </a:p>
          <a:p>
            <a:pPr eaLnBrk="1" hangingPunct="1"/>
            <a:r>
              <a:rPr lang="en-US" sz="3700" dirty="0" smtClean="0"/>
              <a:t>Variety Selection</a:t>
            </a:r>
          </a:p>
          <a:p>
            <a:pPr eaLnBrk="1" hangingPunct="1"/>
            <a:endParaRPr lang="en-US" sz="3700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600" smtClean="0"/>
              <a:t>Overview</a:t>
            </a:r>
          </a:p>
        </p:txBody>
      </p:sp>
      <p:pic>
        <p:nvPicPr>
          <p:cNvPr id="6148" name="Picture 5" descr="Extension2_Tran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950"/>
            <a:ext cx="10017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nola greenup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486400"/>
          </a:xfrm>
          <a:noFill/>
        </p:spPr>
      </p:pic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5257800" y="4267200"/>
            <a:ext cx="1752600" cy="457200"/>
          </a:xfrm>
          <a:prstGeom prst="leftArrow">
            <a:avLst>
              <a:gd name="adj1" fmla="val 50000"/>
              <a:gd name="adj2" fmla="val 958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086600" y="3962400"/>
            <a:ext cx="152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Growing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46743" y="1295400"/>
            <a:ext cx="8650513" cy="4835525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en-US" dirty="0" smtClean="0"/>
              <a:t>30% more N than wheat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dirty="0" smtClean="0"/>
              <a:t>5 lbs. soil + fertilizer N per 100 lbs expected yield still seem appropriate.</a:t>
            </a:r>
          </a:p>
          <a:p>
            <a:pPr lvl="1" algn="just"/>
            <a:r>
              <a:rPr lang="en-US" dirty="0" smtClean="0"/>
              <a:t>1/3 N pre-plant and 2/3 N top-dressed</a:t>
            </a: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dirty="0" smtClean="0"/>
              <a:t>P &amp; K recommendations very similar to wheat</a:t>
            </a: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dirty="0" smtClean="0"/>
              <a:t>0.60 lb S/bushel of yield</a:t>
            </a: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dirty="0" smtClean="0"/>
              <a:t>Use a S containing fertilizer rather than elemental 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Fertility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35525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en-US" sz="2800" smtClean="0"/>
              <a:t>Canola a member of the mustard family and related to common weeds such as blue mustard, shepherd’s purse, and peppergrass</a:t>
            </a:r>
          </a:p>
          <a:p>
            <a:pPr algn="just" eaLnBrk="1" hangingPunct="1"/>
            <a:r>
              <a:rPr lang="en-US" sz="2800" smtClean="0"/>
              <a:t>With good management practices, canola can out-compete most annual weeds</a:t>
            </a:r>
          </a:p>
          <a:p>
            <a:pPr algn="just" eaLnBrk="1" hangingPunct="1"/>
            <a:r>
              <a:rPr lang="en-US" sz="2800" smtClean="0"/>
              <a:t>Treflan pre-plant applied at ½ to 1 lb ai per acre for broadleaf control</a:t>
            </a:r>
          </a:p>
          <a:p>
            <a:pPr algn="just" eaLnBrk="1" hangingPunct="1"/>
            <a:r>
              <a:rPr lang="en-US" sz="2800" smtClean="0"/>
              <a:t>Poast, Assure II, and Select 2 EC for grass control in the late fall or early spring</a:t>
            </a:r>
          </a:p>
          <a:p>
            <a:pPr algn="just" eaLnBrk="1" hangingPunct="1"/>
            <a:r>
              <a:rPr lang="en-US" sz="2800" smtClean="0"/>
              <a:t>Good control of grassy weed species if label directions followed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Weed Management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181600" y="646112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rgbClr val="9900CC"/>
                </a:solidFill>
              </a:rPr>
              <a:t>Trade names are used to identify products. No endorsement is intended, nor is any criticism implied of similar products not named.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Common insects in the southern Great Plains include grasshoppers, cutworms, and aphids</a:t>
            </a:r>
          </a:p>
          <a:p>
            <a:pPr algn="just" eaLnBrk="1" hangingPunct="1">
              <a:lnSpc>
                <a:spcPct val="90000"/>
              </a:lnSpc>
            </a:pPr>
            <a:endParaRPr lang="en-US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Grasshoppers can be a significant problem at emergence</a:t>
            </a:r>
          </a:p>
          <a:p>
            <a:pPr algn="just" eaLnBrk="1" hangingPunct="1">
              <a:lnSpc>
                <a:spcPct val="90000"/>
              </a:lnSpc>
            </a:pPr>
            <a:endParaRPr lang="en-US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Aphids colonize the terminal buds</a:t>
            </a:r>
          </a:p>
          <a:p>
            <a:pPr algn="just" eaLnBrk="1" hangingPunct="1">
              <a:lnSpc>
                <a:spcPct val="90000"/>
              </a:lnSpc>
            </a:pPr>
            <a:endParaRPr lang="en-US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Other potential pests include: cabbage seed pod weevil, flea beetles, wireworms, cabbage aphids, diamondback moths, and cabbage root maggot</a:t>
            </a:r>
          </a:p>
          <a:p>
            <a:pPr algn="just" eaLnBrk="1" hangingPunct="1">
              <a:lnSpc>
                <a:spcPct val="90000"/>
              </a:lnSpc>
            </a:pPr>
            <a:endParaRPr lang="en-US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Seed treatment is a no-brainer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Insect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As acres increase, disease pressures increase</a:t>
            </a:r>
          </a:p>
          <a:p>
            <a:pPr algn="just" eaLnBrk="1" hangingPunct="1">
              <a:lnSpc>
                <a:spcPct val="90000"/>
              </a:lnSpc>
            </a:pPr>
            <a:endParaRPr lang="en-US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Most common diseases are white molds </a:t>
            </a:r>
            <a:r>
              <a:rPr lang="en-US" i="1" dirty="0" smtClean="0"/>
              <a:t>(</a:t>
            </a:r>
            <a:r>
              <a:rPr lang="en-US" i="1" dirty="0" err="1" smtClean="0"/>
              <a:t>Schlerotinia</a:t>
            </a:r>
            <a:r>
              <a:rPr lang="en-US" i="1" dirty="0" smtClean="0"/>
              <a:t> spp.),</a:t>
            </a:r>
            <a:r>
              <a:rPr lang="en-US" dirty="0" smtClean="0"/>
              <a:t> Aster yellows, and damping off (</a:t>
            </a:r>
            <a:r>
              <a:rPr lang="en-US" i="1" dirty="0" err="1" smtClean="0"/>
              <a:t>Pythium</a:t>
            </a:r>
            <a:r>
              <a:rPr lang="en-US" i="1" dirty="0" smtClean="0"/>
              <a:t> spp.)</a:t>
            </a:r>
            <a:r>
              <a:rPr lang="en-US" dirty="0" smtClean="0"/>
              <a:t> fungi</a:t>
            </a:r>
          </a:p>
          <a:p>
            <a:pPr algn="just" eaLnBrk="1" hangingPunct="1">
              <a:lnSpc>
                <a:spcPct val="90000"/>
              </a:lnSpc>
            </a:pPr>
            <a:endParaRPr lang="en-US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Black leg </a:t>
            </a:r>
            <a:r>
              <a:rPr lang="en-US" i="1" dirty="0" smtClean="0"/>
              <a:t>(L. </a:t>
            </a:r>
            <a:r>
              <a:rPr lang="en-US" i="1" dirty="0" err="1" smtClean="0"/>
              <a:t>maculans</a:t>
            </a:r>
            <a:r>
              <a:rPr lang="en-US" i="1" dirty="0" smtClean="0"/>
              <a:t>) </a:t>
            </a:r>
            <a:r>
              <a:rPr lang="en-US" dirty="0" smtClean="0"/>
              <a:t>is common worldwide and the most serious threat to production</a:t>
            </a:r>
          </a:p>
          <a:p>
            <a:pPr algn="just" eaLnBrk="1" hangingPunct="1">
              <a:lnSpc>
                <a:spcPct val="90000"/>
              </a:lnSpc>
            </a:pPr>
            <a:endParaRPr lang="en-US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Crop rotations are the best preventative solution!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dirty="0" smtClean="0"/>
              <a:t>Common fungi spread through infected seed, stubble, and spores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Disease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3400" dirty="0" smtClean="0"/>
              <a:t>Canola must be harvested when it is ready!</a:t>
            </a:r>
          </a:p>
          <a:p>
            <a:pPr algn="just" eaLnBrk="1" hangingPunct="1">
              <a:lnSpc>
                <a:spcPct val="90000"/>
              </a:lnSpc>
            </a:pPr>
            <a:endParaRPr lang="en-US" sz="34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3400" dirty="0" smtClean="0"/>
              <a:t>Swathing vs. Direct cut</a:t>
            </a:r>
          </a:p>
          <a:p>
            <a:pPr algn="just" eaLnBrk="1" hangingPunct="1">
              <a:lnSpc>
                <a:spcPct val="90000"/>
              </a:lnSpc>
            </a:pPr>
            <a:endParaRPr lang="en-US" sz="30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3400" dirty="0" smtClean="0"/>
              <a:t>Follow combine settings in owner’s manual for rapeseed</a:t>
            </a:r>
          </a:p>
          <a:p>
            <a:pPr algn="just" eaLnBrk="1" hangingPunct="1">
              <a:lnSpc>
                <a:spcPct val="90000"/>
              </a:lnSpc>
            </a:pPr>
            <a:endParaRPr lang="en-US" sz="34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3400" dirty="0" smtClean="0"/>
              <a:t>Average seed moisture should be 8-10% with no green seed visible</a:t>
            </a:r>
          </a:p>
          <a:p>
            <a:pPr algn="just" eaLnBrk="1" hangingPunct="1">
              <a:lnSpc>
                <a:spcPct val="90000"/>
              </a:lnSpc>
            </a:pPr>
            <a:endParaRPr lang="en-US" sz="3400" dirty="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3587"/>
          </a:xfrm>
        </p:spPr>
        <p:txBody>
          <a:bodyPr/>
          <a:lstStyle/>
          <a:p>
            <a:pPr eaLnBrk="1" hangingPunct="1"/>
            <a:r>
              <a:rPr lang="en-US" smtClean="0"/>
              <a:t>Harvest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Swath vs. Direct</a:t>
            </a:r>
            <a:endParaRPr lang="en-US" dirty="0"/>
          </a:p>
        </p:txBody>
      </p:sp>
      <p:pic>
        <p:nvPicPr>
          <p:cNvPr id="78850" name="Chart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7885" y="1582057"/>
            <a:ext cx="6197601" cy="454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4608286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Yield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Winter survival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Crown height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Purpose of planting canola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Weed pressure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Shatter and lodging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Making an informed decision</a:t>
            </a:r>
          </a:p>
        </p:txBody>
      </p:sp>
      <p:pic>
        <p:nvPicPr>
          <p:cNvPr id="35844" name="Picture 5" descr="Wichita Crown Height in 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304" y="1259795"/>
            <a:ext cx="3090863" cy="231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5" name="Picture 6" descr="TCI 06 M2 2-2007 poor sur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417" y="3695020"/>
            <a:ext cx="3098800" cy="2322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7097713" y="25781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Wichita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6553200" y="56642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TCI.06.M2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38989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 16 Entries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Rated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fall stands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winter survival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lodging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shattering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5’ x 20’ plots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5 replications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Variety Trials 2006-2007</a:t>
            </a:r>
          </a:p>
        </p:txBody>
      </p:sp>
      <p:pic>
        <p:nvPicPr>
          <p:cNvPr id="36868" name="Picture 5" descr="Emergecne difference at Fort 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2413" y="2298700"/>
            <a:ext cx="4473575" cy="3354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Altus Yield 2005-2006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685415" y="1286782"/>
            <a:ext cx="21828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Mean = 1146 lb/ac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LSD = 253 lb/ac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1103086" y="1277257"/>
          <a:ext cx="6415314" cy="478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800" dirty="0" smtClean="0"/>
              <a:t>Excellent rotational crop with wheat </a:t>
            </a:r>
          </a:p>
          <a:p>
            <a:pPr lvl="1" algn="just" eaLnBrk="1" hangingPunct="1"/>
            <a:r>
              <a:rPr lang="en-US" sz="2400" dirty="0" smtClean="0"/>
              <a:t>Wheat yields generally 9-12% better following canola</a:t>
            </a:r>
          </a:p>
          <a:p>
            <a:pPr lvl="1" algn="just" eaLnBrk="1" hangingPunct="1"/>
            <a:r>
              <a:rPr lang="en-US" sz="2400" dirty="0" smtClean="0"/>
              <a:t>No major diseases common between wheat and canola</a:t>
            </a:r>
          </a:p>
          <a:p>
            <a:pPr algn="just" eaLnBrk="1" hangingPunct="1"/>
            <a:r>
              <a:rPr lang="en-US" sz="2800" dirty="0" smtClean="0"/>
              <a:t>Broadleaf crop </a:t>
            </a:r>
          </a:p>
          <a:p>
            <a:pPr algn="just" eaLnBrk="1" hangingPunct="1"/>
            <a:r>
              <a:rPr lang="en-US" sz="2800" dirty="0" smtClean="0"/>
              <a:t>Same equipment used as in winter wheat production</a:t>
            </a:r>
          </a:p>
          <a:p>
            <a:pPr algn="just" eaLnBrk="1" hangingPunct="1"/>
            <a:r>
              <a:rPr lang="en-US" sz="2800" dirty="0" smtClean="0"/>
              <a:t>Commodity price tied to oilseeds market</a:t>
            </a:r>
          </a:p>
          <a:p>
            <a:pPr algn="just" eaLnBrk="1" hangingPunct="1"/>
            <a:r>
              <a:rPr lang="en-US" sz="2800" dirty="0" smtClean="0"/>
              <a:t>Potential </a:t>
            </a:r>
            <a:r>
              <a:rPr lang="en-US" sz="2800" dirty="0" smtClean="0"/>
              <a:t>high value crop to rotate with winter wheat under limited irrigation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7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Why plant winter canola?</a:t>
            </a:r>
          </a:p>
        </p:txBody>
      </p:sp>
      <p:pic>
        <p:nvPicPr>
          <p:cNvPr id="8196" name="Picture 5" descr="Extension2_Tran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950"/>
            <a:ext cx="10017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856343" y="1161144"/>
          <a:ext cx="7765143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Altus Yield 2006-2007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554787" y="1127125"/>
            <a:ext cx="215378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Mean = 3486 lb/ac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LSD = 430 lb/ac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35429" y="1407886"/>
          <a:ext cx="8389257" cy="467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Tipton Yield 2007-2008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554788" y="1127125"/>
            <a:ext cx="216829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Mean = 2324 lb/ac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LSD =  640 lb/ac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Winter canola works.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Be flexible.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Choose a variety that fits your management strategy.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549525" y="5178425"/>
            <a:ext cx="4972050" cy="1733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Chad Godsey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Tel: 405-744-3389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Email: chad.godsey@okstate.edu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851025"/>
            <a:ext cx="510063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5488" y="1481138"/>
            <a:ext cx="322262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3400" dirty="0" smtClean="0"/>
              <a:t>Crop insurance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400" dirty="0" smtClean="0"/>
              <a:t>Available markets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400" dirty="0" smtClean="0"/>
              <a:t>Adapted cultivars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dirty="0" smtClean="0"/>
              <a:t>Fewer  management recommendations for the southern Great Plains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400" dirty="0" smtClean="0"/>
              <a:t>More management intensive than wheat</a:t>
            </a:r>
          </a:p>
          <a:p>
            <a:pPr eaLnBrk="1" hangingPunct="1">
              <a:lnSpc>
                <a:spcPct val="90000"/>
              </a:lnSpc>
            </a:pPr>
            <a:endParaRPr lang="en-US" sz="34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Challenges to canola production</a:t>
            </a:r>
          </a:p>
        </p:txBody>
      </p:sp>
      <p:pic>
        <p:nvPicPr>
          <p:cNvPr id="9220" name="Picture 5" descr="Extension2_Tran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950"/>
            <a:ext cx="10017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Canola Growth Stages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30725"/>
          </a:xfrm>
        </p:spPr>
        <p:txBody>
          <a:bodyPr/>
          <a:lstStyle/>
          <a:p>
            <a:pPr eaLnBrk="1" hangingPunct="1"/>
            <a:r>
              <a:rPr lang="en-US" sz="2800" smtClean="0"/>
              <a:t>Seedling establishment</a:t>
            </a:r>
          </a:p>
          <a:p>
            <a:pPr eaLnBrk="1" hangingPunct="1"/>
            <a:r>
              <a:rPr lang="en-US" sz="2800" smtClean="0"/>
              <a:t>Rosette</a:t>
            </a:r>
          </a:p>
          <a:p>
            <a:pPr eaLnBrk="1" hangingPunct="1"/>
            <a:r>
              <a:rPr lang="en-US" sz="2800" smtClean="0"/>
              <a:t>Bolting</a:t>
            </a:r>
          </a:p>
          <a:p>
            <a:pPr eaLnBrk="1" hangingPunct="1"/>
            <a:r>
              <a:rPr lang="en-US" sz="2800" smtClean="0"/>
              <a:t>Flowering</a:t>
            </a:r>
          </a:p>
          <a:p>
            <a:pPr eaLnBrk="1" hangingPunct="1"/>
            <a:r>
              <a:rPr lang="en-US" sz="2800" smtClean="0"/>
              <a:t>Ripening</a:t>
            </a:r>
          </a:p>
          <a:p>
            <a:pPr eaLnBrk="1" hangingPunct="1"/>
            <a:r>
              <a:rPr lang="en-US" sz="2800" smtClean="0"/>
              <a:t>Maturity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 l="1990" t="1631" r="2756"/>
          <a:stretch>
            <a:fillRect/>
          </a:stretch>
        </p:blipFill>
        <p:spPr bwMode="auto">
          <a:xfrm>
            <a:off x="4876800" y="1220788"/>
            <a:ext cx="3838575" cy="4875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6" descr="Extension2_Tran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10017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Seedling Establishment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3581400" cy="46069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/>
              <a:t>Minimal energy stored in small </a:t>
            </a:r>
            <a:r>
              <a:rPr lang="en-US" sz="2800" dirty="0" smtClean="0"/>
              <a:t>seed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Requires moisture to emerge and establish </a:t>
            </a:r>
            <a:r>
              <a:rPr lang="en-US" sz="2800" dirty="0" smtClean="0"/>
              <a:t>quickly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Reduce the number of factors that limit emergence</a:t>
            </a:r>
          </a:p>
        </p:txBody>
      </p:sp>
      <p:pic>
        <p:nvPicPr>
          <p:cNvPr id="12292" name="Picture 4" descr="cotyledon_1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1524000"/>
            <a:ext cx="4572000" cy="30734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3587"/>
          </a:xfrm>
        </p:spPr>
        <p:txBody>
          <a:bodyPr/>
          <a:lstStyle/>
          <a:p>
            <a:pPr eaLnBrk="1" hangingPunct="1"/>
            <a:r>
              <a:rPr lang="en-US" smtClean="0"/>
              <a:t>Rosette</a:t>
            </a:r>
          </a:p>
        </p:txBody>
      </p:sp>
      <p:pic>
        <p:nvPicPr>
          <p:cNvPr id="13316" name="Picture 4" descr="5_6leaf_1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76400"/>
            <a:ext cx="3886200" cy="2706688"/>
          </a:xfrm>
          <a:noFill/>
          <a:ln>
            <a:solidFill>
              <a:schemeClr val="tx1"/>
            </a:solidFill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53857" y="1121228"/>
            <a:ext cx="4267200" cy="4495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At rosette stage, canola is most tolerant to freeze </a:t>
            </a:r>
            <a:r>
              <a:rPr lang="en-US" sz="2800" dirty="0" smtClean="0"/>
              <a:t>damage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To increase chances of winter survival, canola must reach the 5-8 leaf </a:t>
            </a:r>
            <a:r>
              <a:rPr lang="en-US" sz="2800" dirty="0" smtClean="0"/>
              <a:t>stage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Can out-compete most annual weeds at rosette stage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13317" name="Picture 6" descr="Extension2_Tran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10017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Bolting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038600" cy="475932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800" dirty="0" smtClean="0"/>
              <a:t>Stem elongation begins and flower parts are visible at the center of the </a:t>
            </a:r>
            <a:r>
              <a:rPr lang="en-US" sz="2800" dirty="0" smtClean="0"/>
              <a:t>rosette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Buds at the base of the raceme open first as new buds form at the </a:t>
            </a:r>
            <a:r>
              <a:rPr lang="en-US" sz="2800" dirty="0" smtClean="0"/>
              <a:t>top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 light frost will kill only those buds which opened that day</a:t>
            </a:r>
          </a:p>
        </p:txBody>
      </p:sp>
      <p:pic>
        <p:nvPicPr>
          <p:cNvPr id="14340" name="Picture 4" descr="IMG_15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76400"/>
            <a:ext cx="4038600" cy="3140075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Flowering</a:t>
            </a:r>
          </a:p>
        </p:txBody>
      </p:sp>
      <p:pic>
        <p:nvPicPr>
          <p:cNvPr id="15364" name="Picture 4" descr="90percent_1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371600"/>
            <a:ext cx="3254375" cy="4530725"/>
          </a:xfrm>
          <a:noFill/>
          <a:ln>
            <a:solidFill>
              <a:schemeClr val="tx1"/>
            </a:solidFill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371600"/>
            <a:ext cx="4267200" cy="453072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800" dirty="0" smtClean="0"/>
              <a:t>Indeterminate </a:t>
            </a:r>
            <a:r>
              <a:rPr lang="en-US" sz="2800" dirty="0" smtClean="0"/>
              <a:t>crop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Reaches 60% of total height before </a:t>
            </a:r>
            <a:r>
              <a:rPr lang="en-US" sz="2800" dirty="0" smtClean="0"/>
              <a:t>flowering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Stem continues to elongate during </a:t>
            </a:r>
            <a:r>
              <a:rPr lang="en-US" sz="2800" dirty="0" smtClean="0"/>
              <a:t>flowering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Flowers for 2-3 </a:t>
            </a:r>
            <a:r>
              <a:rPr lang="en-US" sz="2800" dirty="0" smtClean="0"/>
              <a:t>weeks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Indeterminate nature provides some built in resistance to stresses at flowering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1204</TotalTime>
  <Words>1187</Words>
  <Application>Microsoft Office PowerPoint</Application>
  <PresentationFormat>On-screen Show (4:3)</PresentationFormat>
  <Paragraphs>351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Canola Production</vt:lpstr>
      <vt:lpstr>Overview</vt:lpstr>
      <vt:lpstr>Why plant winter canola?</vt:lpstr>
      <vt:lpstr>Challenges to canola production</vt:lpstr>
      <vt:lpstr>Canola Growth Stages</vt:lpstr>
      <vt:lpstr>Seedling Establishment</vt:lpstr>
      <vt:lpstr>Rosette</vt:lpstr>
      <vt:lpstr>Bolting</vt:lpstr>
      <vt:lpstr>Flowering</vt:lpstr>
      <vt:lpstr>Ripening/Maturity</vt:lpstr>
      <vt:lpstr>Seedling Establishment</vt:lpstr>
      <vt:lpstr>Establishment cont.</vt:lpstr>
      <vt:lpstr>Rotational Restrictions of Commonly Used Herbicides</vt:lpstr>
      <vt:lpstr>Planting Tips</vt:lpstr>
      <vt:lpstr>Seeding Rate</vt:lpstr>
      <vt:lpstr>Planting Dates</vt:lpstr>
      <vt:lpstr>Improving Fall/Spring Stands</vt:lpstr>
      <vt:lpstr>Slide 18</vt:lpstr>
      <vt:lpstr>Slide 19</vt:lpstr>
      <vt:lpstr>Slide 20</vt:lpstr>
      <vt:lpstr>Fertility</vt:lpstr>
      <vt:lpstr>Weed Management</vt:lpstr>
      <vt:lpstr>Insect Management</vt:lpstr>
      <vt:lpstr>Disease Management</vt:lpstr>
      <vt:lpstr>Harvest</vt:lpstr>
      <vt:lpstr>Swath vs. Direct</vt:lpstr>
      <vt:lpstr>Making an informed decision</vt:lpstr>
      <vt:lpstr>Variety Trials 2006-2007</vt:lpstr>
      <vt:lpstr>Altus Yield 2005-2006</vt:lpstr>
      <vt:lpstr>Altus Yield 2006-2007</vt:lpstr>
      <vt:lpstr>Tipton Yield 2007-2008</vt:lpstr>
      <vt:lpstr>Summary</vt:lpstr>
      <vt:lpstr>Thank You</vt:lpstr>
    </vt:vector>
  </TitlesOfParts>
  <Company>Oklahoma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Chad B. Godsey</dc:creator>
  <cp:lastModifiedBy>XXX</cp:lastModifiedBy>
  <cp:revision>157</cp:revision>
  <dcterms:created xsi:type="dcterms:W3CDTF">2006-07-26T18:25:39Z</dcterms:created>
  <dcterms:modified xsi:type="dcterms:W3CDTF">2008-12-02T15:13:04Z</dcterms:modified>
</cp:coreProperties>
</file>